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80" r:id="rId13"/>
    <p:sldId id="281" r:id="rId14"/>
    <p:sldId id="268" r:id="rId15"/>
    <p:sldId id="282" r:id="rId16"/>
    <p:sldId id="283" r:id="rId17"/>
    <p:sldId id="269" r:id="rId18"/>
    <p:sldId id="284" r:id="rId19"/>
    <p:sldId id="285" r:id="rId20"/>
    <p:sldId id="270" r:id="rId2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93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rmittelverlag-zuerich.ch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poa-sek1.c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5580112" y="51470"/>
            <a:ext cx="3528392" cy="561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CH" dirty="0" smtClean="0"/>
              <a:t>Schulbuch S. 11</a:t>
            </a:r>
          </a:p>
          <a:p>
            <a:pPr algn="r"/>
            <a:r>
              <a:rPr lang="de-CH" b="1" dirty="0" smtClean="0"/>
              <a:t>Bild </a:t>
            </a:r>
            <a:fld id="{0C7F456F-C132-4BF9-8142-F040DBFD8884}" type="slidenum">
              <a:rPr lang="de-CH" b="1" smtClean="0"/>
              <a:pPr/>
              <a:t>‹Nr.›</a:t>
            </a:fld>
            <a:endParaRPr lang="de-CH" b="1" dirty="0"/>
          </a:p>
        </p:txBody>
      </p:sp>
      <p:sp>
        <p:nvSpPr>
          <p:cNvPr id="8" name="Rechteck 7">
            <a:hlinkClick r:id="rId3"/>
          </p:cNvPr>
          <p:cNvSpPr/>
          <p:nvPr userDrawn="1"/>
        </p:nvSpPr>
        <p:spPr>
          <a:xfrm>
            <a:off x="251520" y="4948014"/>
            <a:ext cx="1791965" cy="18335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lang="de-CH" sz="900" dirty="0" smtClean="0">
                <a:solidFill>
                  <a:schemeClr val="tx1">
                    <a:tint val="75000"/>
                  </a:schemeClr>
                </a:solidFill>
              </a:rPr>
              <a:t>© Lehrmittelverlag Zürich</a:t>
            </a:r>
            <a:endParaRPr lang="de-CH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Rechteck 8">
            <a:hlinkClick r:id="rId4"/>
          </p:cNvPr>
          <p:cNvSpPr/>
          <p:nvPr userDrawn="1"/>
        </p:nvSpPr>
        <p:spPr>
          <a:xfrm>
            <a:off x="7316539" y="4945044"/>
            <a:ext cx="1791965" cy="18335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de-CH" sz="900" dirty="0" smtClean="0">
                <a:solidFill>
                  <a:schemeClr val="tx1">
                    <a:tint val="75000"/>
                  </a:schemeClr>
                </a:solidFill>
              </a:rPr>
              <a:t>www.europa-sek1.ch</a:t>
            </a:r>
            <a:endParaRPr lang="de-CH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251520" y="51470"/>
            <a:ext cx="5472608" cy="561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dirty="0" smtClean="0"/>
              <a:t>Europa – Menschen, Wirtschaft, Natur /</a:t>
            </a:r>
            <a:r>
              <a:rPr lang="de-CH" baseline="0" dirty="0" smtClean="0"/>
              <a:t> </a:t>
            </a:r>
            <a:r>
              <a:rPr lang="de-CH" b="0" dirty="0" smtClean="0"/>
              <a:t>Europa auf den ersten Blick </a:t>
            </a:r>
          </a:p>
          <a:p>
            <a:pPr algn="l"/>
            <a:r>
              <a:rPr lang="de-CH" b="1" dirty="0" smtClean="0"/>
              <a:t>Das geografische Koordinatensystem – die geografische Lage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23601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Problemstellung</a:t>
            </a:r>
          </a:p>
          <a:p>
            <a:endParaRPr lang="de-CH" dirty="0"/>
          </a:p>
          <a:p>
            <a:r>
              <a:rPr lang="de-CH" dirty="0"/>
              <a:t>Wie kann die </a:t>
            </a:r>
            <a:r>
              <a:rPr lang="de-CH" dirty="0" smtClean="0"/>
              <a:t>Lage </a:t>
            </a:r>
            <a:r>
              <a:rPr lang="de-CH" dirty="0"/>
              <a:t>eines </a:t>
            </a:r>
            <a:r>
              <a:rPr lang="de-CH" dirty="0" smtClean="0"/>
              <a:t>Punktes </a:t>
            </a:r>
            <a:r>
              <a:rPr lang="de-CH" dirty="0"/>
              <a:t>auf</a:t>
            </a:r>
          </a:p>
          <a:p>
            <a:r>
              <a:rPr lang="de-CH" dirty="0"/>
              <a:t>einer </a:t>
            </a:r>
            <a:r>
              <a:rPr lang="de-CH" dirty="0" smtClean="0"/>
              <a:t>Kugel-oberfläche </a:t>
            </a:r>
            <a:r>
              <a:rPr lang="de-CH" dirty="0"/>
              <a:t>beschrieben</a:t>
            </a:r>
          </a:p>
          <a:p>
            <a:r>
              <a:rPr lang="de-CH" dirty="0" smtClean="0"/>
              <a:t>werden?</a:t>
            </a:r>
            <a:endParaRPr lang="de-CH" dirty="0"/>
          </a:p>
        </p:txBody>
      </p:sp>
      <p:pic>
        <p:nvPicPr>
          <p:cNvPr id="1026" name="Picture 2" descr="I:\Pbu\Geografie\Gg Europa_Web\PPT\Gradnetz_PP_JPEG_150dpi\Seite 1\Bild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1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83568" y="1545882"/>
            <a:ext cx="720081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Lage</a:t>
            </a:r>
            <a:endParaRPr lang="de-CH" b="1" dirty="0"/>
          </a:p>
          <a:p>
            <a:endParaRPr lang="de-CH" dirty="0" smtClean="0"/>
          </a:p>
          <a:p>
            <a:r>
              <a:rPr lang="de-CH" dirty="0" smtClean="0"/>
              <a:t>Der </a:t>
            </a:r>
            <a:r>
              <a:rPr lang="de-CH" dirty="0"/>
              <a:t>gelbe Punkt liegt auf 60° Ost (östlicher Länge).</a:t>
            </a:r>
          </a:p>
        </p:txBody>
      </p:sp>
      <p:pic>
        <p:nvPicPr>
          <p:cNvPr id="10242" name="Picture 2" descr="I:\Pbu\Geografie\Gg Europa_Web\PPT\Gradnetz_PP_JPEG_150dpi\Seite 2\Bild_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Beispiel</a:t>
            </a:r>
          </a:p>
          <a:p>
            <a:endParaRPr lang="de-CH" dirty="0"/>
          </a:p>
          <a:p>
            <a:r>
              <a:rPr lang="de-CH" dirty="0"/>
              <a:t>Lage des gelben Punktes.</a:t>
            </a:r>
          </a:p>
        </p:txBody>
      </p:sp>
      <p:pic>
        <p:nvPicPr>
          <p:cNvPr id="11266" name="Picture 2" descr="I:\Pbu\Geografie\Gg Europa_Web\PPT\Gradnetz_PP_JPEG_150dpi\Seite 2\Bild_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95065" y="2391758"/>
            <a:ext cx="630654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Beispiel</a:t>
            </a:r>
          </a:p>
          <a:p>
            <a:endParaRPr lang="de-CH" dirty="0"/>
          </a:p>
          <a:p>
            <a:r>
              <a:rPr lang="de-CH" dirty="0"/>
              <a:t>Lage des gelben Punktes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/>
              <a:t>1. Geografische Breite bestimmen.</a:t>
            </a:r>
          </a:p>
        </p:txBody>
      </p:sp>
      <p:pic>
        <p:nvPicPr>
          <p:cNvPr id="12290" name="Picture 2" descr="I:\Pbu\Geografie\Gg Europa_Web\PPT\Gradnetz_PP_JPEG_150dpi\Seite 2\Bild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000" y="612000"/>
            <a:ext cx="6711696" cy="43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05772" y="3202066"/>
            <a:ext cx="630654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295065" y="2391758"/>
            <a:ext cx="630654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Beispiel</a:t>
            </a:r>
          </a:p>
          <a:p>
            <a:endParaRPr lang="de-CH" dirty="0"/>
          </a:p>
          <a:p>
            <a:r>
              <a:rPr lang="de-CH" dirty="0"/>
              <a:t>Lage des gelben Punktes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1. Geografische </a:t>
            </a:r>
            <a:r>
              <a:rPr lang="de-CH" dirty="0"/>
              <a:t>Breite bestimmen</a:t>
            </a:r>
            <a:r>
              <a:rPr lang="de-CH" dirty="0" smtClean="0"/>
              <a:t>.</a:t>
            </a:r>
          </a:p>
          <a:p>
            <a:endParaRPr lang="de-CH" dirty="0" smtClean="0"/>
          </a:p>
          <a:p>
            <a:r>
              <a:rPr lang="de-CH" dirty="0"/>
              <a:t>2. Geografische Länge bestimmen.</a:t>
            </a:r>
          </a:p>
        </p:txBody>
      </p:sp>
      <p:pic>
        <p:nvPicPr>
          <p:cNvPr id="13314" name="Picture 2" descr="I:\Pbu\Geografie\Gg Europa_Web\PPT\Gradnetz_PP_JPEG_150dpi\Seite 2\Bild_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Beispiele</a:t>
            </a:r>
          </a:p>
          <a:p>
            <a:endParaRPr lang="de-CH" dirty="0"/>
          </a:p>
          <a:p>
            <a:r>
              <a:rPr lang="de-CH" dirty="0"/>
              <a:t>Geografische Lage bestimmen.</a:t>
            </a:r>
          </a:p>
        </p:txBody>
      </p:sp>
      <p:pic>
        <p:nvPicPr>
          <p:cNvPr id="14338" name="Picture 2" descr="I:\Pbu\Geografie\Gg Europa_Web\PPT\Gradnetz_PP_JPEG_150dpi\Seite 3\Bild_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25719" y="2643758"/>
            <a:ext cx="549937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643758"/>
            <a:ext cx="504056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Beispiele</a:t>
            </a:r>
          </a:p>
          <a:p>
            <a:endParaRPr lang="de-CH" dirty="0"/>
          </a:p>
          <a:p>
            <a:r>
              <a:rPr lang="de-CH" dirty="0"/>
              <a:t>Geografische Lage bestimmen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1. Beispiel </a:t>
            </a:r>
          </a:p>
          <a:p>
            <a:r>
              <a:rPr lang="de-CH" dirty="0" smtClean="0"/>
              <a:t>Grüner </a:t>
            </a:r>
            <a:r>
              <a:rPr lang="de-CH" dirty="0"/>
              <a:t>Punkt </a:t>
            </a:r>
            <a:r>
              <a:rPr lang="de-CH" dirty="0" smtClean="0"/>
              <a:t>= </a:t>
            </a:r>
          </a:p>
          <a:p>
            <a:r>
              <a:rPr lang="de-CH" dirty="0" smtClean="0"/>
              <a:t>60°N </a:t>
            </a:r>
            <a:r>
              <a:rPr lang="de-CH" dirty="0"/>
              <a:t>/ 30°E (Ost)</a:t>
            </a:r>
          </a:p>
        </p:txBody>
      </p:sp>
      <p:pic>
        <p:nvPicPr>
          <p:cNvPr id="15362" name="Picture 2" descr="I:\Pbu\Geografie\Gg Europa_Web\PPT\Gradnetz_PP_JPEG_150dpi\Seite 3\Bild_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25719" y="2643758"/>
            <a:ext cx="549937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/>
          <p:cNvSpPr/>
          <p:nvPr/>
        </p:nvSpPr>
        <p:spPr>
          <a:xfrm>
            <a:off x="323528" y="2643758"/>
            <a:ext cx="504056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Beispiele</a:t>
            </a:r>
          </a:p>
          <a:p>
            <a:endParaRPr lang="de-CH" dirty="0"/>
          </a:p>
          <a:p>
            <a:r>
              <a:rPr lang="de-CH" dirty="0"/>
              <a:t>Geografische Lage bestimmen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 smtClean="0"/>
              <a:t>2. Beispiel </a:t>
            </a:r>
          </a:p>
          <a:p>
            <a:r>
              <a:rPr lang="de-CH" dirty="0" smtClean="0"/>
              <a:t>Gelber Punkt = </a:t>
            </a:r>
          </a:p>
          <a:p>
            <a:r>
              <a:rPr lang="de-CH" dirty="0" smtClean="0"/>
              <a:t>15°S </a:t>
            </a:r>
            <a:r>
              <a:rPr lang="de-CH" dirty="0"/>
              <a:t>/ 45°W (West)</a:t>
            </a:r>
          </a:p>
        </p:txBody>
      </p:sp>
      <p:pic>
        <p:nvPicPr>
          <p:cNvPr id="16386" name="Picture 2" descr="I:\Pbu\Geografie\Gg Europa_Web\PPT\Gradnetz_PP_JPEG_150dpi\Seite 3\Bild_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Bogengrade und Bogenminuten</a:t>
            </a:r>
            <a:endParaRPr lang="de-CH" b="1" dirty="0"/>
          </a:p>
          <a:p>
            <a:endParaRPr lang="de-CH" dirty="0" smtClean="0"/>
          </a:p>
          <a:p>
            <a:r>
              <a:rPr lang="de-CH" dirty="0"/>
              <a:t>Die Angaben werden verfeinert, indem jedes Grad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(°, </a:t>
            </a:r>
            <a:r>
              <a:rPr lang="de-CH" dirty="0"/>
              <a:t>Bogengrad)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in</a:t>
            </a:r>
            <a:r>
              <a:rPr lang="de-CH" dirty="0"/>
              <a:t> </a:t>
            </a:r>
            <a:r>
              <a:rPr lang="de-CH" dirty="0" smtClean="0"/>
              <a:t>60 </a:t>
            </a:r>
            <a:r>
              <a:rPr lang="de-CH" dirty="0"/>
              <a:t>Minuten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(‘, </a:t>
            </a:r>
            <a:r>
              <a:rPr lang="de-CH" dirty="0"/>
              <a:t>Bogenminuten) unterteilt wird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/>
              <a:t>Beispiel: Zürich</a:t>
            </a:r>
          </a:p>
        </p:txBody>
      </p:sp>
      <p:pic>
        <p:nvPicPr>
          <p:cNvPr id="17410" name="Picture 2" descr="I:\Pbu\Geografie\Gg Europa_Web\PPT\Gradnetz_PP_JPEG_150dpi\Seite 3\Bild_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Bogengrade und Bogenminuten</a:t>
            </a:r>
            <a:endParaRPr lang="de-CH" b="1" dirty="0"/>
          </a:p>
          <a:p>
            <a:endParaRPr lang="de-CH" dirty="0" smtClean="0"/>
          </a:p>
          <a:p>
            <a:r>
              <a:rPr lang="de-CH" dirty="0"/>
              <a:t>Die Angaben werden verfeinert, indem jedes Grad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(°, </a:t>
            </a:r>
            <a:r>
              <a:rPr lang="de-CH" dirty="0"/>
              <a:t>Bogengrad)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in</a:t>
            </a:r>
            <a:r>
              <a:rPr lang="de-CH" dirty="0"/>
              <a:t> </a:t>
            </a:r>
            <a:r>
              <a:rPr lang="de-CH" dirty="0" smtClean="0"/>
              <a:t>60 </a:t>
            </a:r>
            <a:r>
              <a:rPr lang="de-CH" dirty="0"/>
              <a:t>Minuten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(‘, </a:t>
            </a:r>
            <a:r>
              <a:rPr lang="de-CH" dirty="0"/>
              <a:t>Bogenminuten) unterteilt wird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/>
              <a:t>Beispiel: Zürich</a:t>
            </a:r>
          </a:p>
        </p:txBody>
      </p:sp>
      <p:pic>
        <p:nvPicPr>
          <p:cNvPr id="18434" name="Picture 2" descr="I:\Pbu\Geografie\Gg Europa_Web\PPT\Gradnetz_PP_JPEG_150dpi\Seite 3\Bild_3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57276" y="4299942"/>
            <a:ext cx="650428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10718" y="4299942"/>
            <a:ext cx="804898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Bogengrade und Bogenminuten</a:t>
            </a:r>
            <a:endParaRPr lang="de-CH" b="1" dirty="0"/>
          </a:p>
          <a:p>
            <a:endParaRPr lang="de-CH" dirty="0" smtClean="0"/>
          </a:p>
          <a:p>
            <a:r>
              <a:rPr lang="de-CH" dirty="0"/>
              <a:t>Die Angaben werden verfeinert, indem jedes Grad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(°, </a:t>
            </a:r>
            <a:r>
              <a:rPr lang="de-CH" dirty="0"/>
              <a:t>Bogengrad)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in</a:t>
            </a:r>
            <a:r>
              <a:rPr lang="de-CH" dirty="0"/>
              <a:t> </a:t>
            </a:r>
            <a:r>
              <a:rPr lang="de-CH" dirty="0" smtClean="0"/>
              <a:t>60 </a:t>
            </a:r>
            <a:r>
              <a:rPr lang="de-CH" dirty="0"/>
              <a:t>Minuten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(‘, </a:t>
            </a:r>
            <a:r>
              <a:rPr lang="de-CH" dirty="0"/>
              <a:t>Bogenminuten) unterteilt wird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de-CH" dirty="0"/>
              <a:t>Beispiel: </a:t>
            </a:r>
            <a:r>
              <a:rPr lang="de-CH" dirty="0" smtClean="0"/>
              <a:t>Zürich</a:t>
            </a:r>
          </a:p>
          <a:p>
            <a:r>
              <a:rPr lang="de-CH" dirty="0"/>
              <a:t>Geografische Lage </a:t>
            </a:r>
            <a:r>
              <a:rPr lang="de-CH" dirty="0" smtClean="0">
                <a:solidFill>
                  <a:srgbClr val="FF00FF"/>
                </a:solidFill>
              </a:rPr>
              <a:t>47°23‘N </a:t>
            </a:r>
            <a:r>
              <a:rPr lang="de-CH" dirty="0">
                <a:solidFill>
                  <a:srgbClr val="FF00FF"/>
                </a:solidFill>
              </a:rPr>
              <a:t>/ 8°32‘E</a:t>
            </a:r>
          </a:p>
        </p:txBody>
      </p:sp>
      <p:pic>
        <p:nvPicPr>
          <p:cNvPr id="19458" name="Picture 2" descr="I:\Pbu\Geografie\Gg Europa_Web\PPT\Gradnetz_PP_JPEG_150dpi\Seite 3\Bild_3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Anwendung</a:t>
            </a:r>
          </a:p>
          <a:p>
            <a:endParaRPr lang="de-CH" dirty="0"/>
          </a:p>
          <a:p>
            <a:r>
              <a:rPr lang="de-CH" dirty="0"/>
              <a:t>Wie kann die </a:t>
            </a:r>
            <a:r>
              <a:rPr lang="de-CH" dirty="0" smtClean="0"/>
              <a:t>Lage </a:t>
            </a:r>
            <a:r>
              <a:rPr lang="de-CH" dirty="0"/>
              <a:t>eines </a:t>
            </a:r>
            <a:r>
              <a:rPr lang="de-CH" dirty="0" smtClean="0"/>
              <a:t>Punktes </a:t>
            </a:r>
            <a:r>
              <a:rPr lang="de-CH" dirty="0"/>
              <a:t>auf</a:t>
            </a:r>
          </a:p>
          <a:p>
            <a:r>
              <a:rPr lang="de-CH" dirty="0" smtClean="0"/>
              <a:t>der Erdoberfläche </a:t>
            </a:r>
            <a:r>
              <a:rPr lang="de-CH" dirty="0"/>
              <a:t>beschrieben</a:t>
            </a:r>
          </a:p>
          <a:p>
            <a:r>
              <a:rPr lang="de-CH" dirty="0" smtClean="0"/>
              <a:t>werden?</a:t>
            </a:r>
            <a:endParaRPr lang="de-CH" dirty="0"/>
          </a:p>
        </p:txBody>
      </p:sp>
      <p:pic>
        <p:nvPicPr>
          <p:cNvPr id="2050" name="Picture 2" descr="I:\Pbu\Geografie\Gg Europa_Web\PPT\Gradnetz_PP_JPEG_150dpi\Seite 1\Bild_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Neigung der Erdachse</a:t>
            </a:r>
            <a:endParaRPr lang="de-CH" b="1" dirty="0"/>
          </a:p>
          <a:p>
            <a:endParaRPr lang="de-CH" dirty="0" smtClean="0"/>
          </a:p>
          <a:p>
            <a:r>
              <a:rPr lang="de-CH" dirty="0"/>
              <a:t>Die Neigung der Erdachse um </a:t>
            </a:r>
            <a:r>
              <a:rPr lang="de-CH" dirty="0" smtClean="0"/>
              <a:t>23.5° </a:t>
            </a:r>
            <a:r>
              <a:rPr lang="de-CH" dirty="0"/>
              <a:t>ändert nichts an</a:t>
            </a:r>
          </a:p>
          <a:p>
            <a:r>
              <a:rPr lang="de-CH" dirty="0"/>
              <a:t>diesem System!</a:t>
            </a:r>
          </a:p>
        </p:txBody>
      </p:sp>
      <p:pic>
        <p:nvPicPr>
          <p:cNvPr id="20482" name="Picture 2" descr="I:\Pbu\Geografie\Gg Europa_Web\PPT\Gradnetz_PP_JPEG_150dpi\Seite 3\Bild_3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51520" y="664139"/>
            <a:ext cx="2121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Erdachse</a:t>
            </a:r>
            <a:endParaRPr lang="de-CH" b="1" dirty="0"/>
          </a:p>
          <a:p>
            <a:endParaRPr lang="de-CH" dirty="0" smtClean="0"/>
          </a:p>
          <a:p>
            <a:r>
              <a:rPr lang="de-CH" dirty="0"/>
              <a:t>Die Erde dreht sich um die eigene</a:t>
            </a:r>
          </a:p>
          <a:p>
            <a:r>
              <a:rPr lang="de-CH" dirty="0"/>
              <a:t>Achse. 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Die </a:t>
            </a:r>
            <a:r>
              <a:rPr lang="de-CH" dirty="0"/>
              <a:t>Pole bilden Fixpunkte.</a:t>
            </a:r>
          </a:p>
        </p:txBody>
      </p:sp>
      <p:pic>
        <p:nvPicPr>
          <p:cNvPr id="3074" name="Picture 2" descr="I:\Pbu\Geografie\Gg Europa_Web\PPT\Gradnetz_PP_JPEG_150dpi\Seite 1\Bild_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377013" y="2104866"/>
            <a:ext cx="792087" cy="25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Äquator</a:t>
            </a:r>
          </a:p>
          <a:p>
            <a:endParaRPr lang="de-CH" dirty="0"/>
          </a:p>
          <a:p>
            <a:r>
              <a:rPr lang="de-CH" dirty="0"/>
              <a:t>Alle Punkte, die gleich weit von den Polen entfernt sind,</a:t>
            </a:r>
          </a:p>
          <a:p>
            <a:r>
              <a:rPr lang="de-CH" dirty="0"/>
              <a:t>bilden den Äquator auf der </a:t>
            </a:r>
            <a:r>
              <a:rPr lang="de-CH" dirty="0" smtClean="0"/>
              <a:t>Kugel-oberfläche</a:t>
            </a:r>
            <a:r>
              <a:rPr lang="de-CH" dirty="0"/>
              <a:t>. 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Der </a:t>
            </a:r>
            <a:r>
              <a:rPr lang="de-CH" dirty="0"/>
              <a:t>Äquator</a:t>
            </a:r>
          </a:p>
          <a:p>
            <a:r>
              <a:rPr lang="de-CH" dirty="0"/>
              <a:t>unterteilt die Erde in eine Nord- und eine Südhalbkugel.</a:t>
            </a:r>
          </a:p>
        </p:txBody>
      </p:sp>
      <p:pic>
        <p:nvPicPr>
          <p:cNvPr id="4098" name="Picture 2" descr="I:\Pbu\Geografie\Gg Europa_Web\PPT\Gradnetz_PP_JPEG_150dpi\Seite 1\Bild_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95064" y="2374002"/>
            <a:ext cx="1396615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Breitengrade</a:t>
            </a:r>
          </a:p>
          <a:p>
            <a:endParaRPr lang="de-CH" dirty="0"/>
          </a:p>
          <a:p>
            <a:r>
              <a:rPr lang="de-CH" dirty="0"/>
              <a:t>Parallele Kreise in bestimmten Winkeln zum Äquator</a:t>
            </a:r>
          </a:p>
          <a:p>
            <a:r>
              <a:rPr lang="de-CH" dirty="0"/>
              <a:t>bilden die Breitenkreise.</a:t>
            </a:r>
          </a:p>
        </p:txBody>
      </p:sp>
      <p:pic>
        <p:nvPicPr>
          <p:cNvPr id="5122" name="Picture 2" descr="I:\Pbu\Geografie\Gg Europa_Web\PPT\Gradnetz_PP_JPEG_150dpi\Seite 1\Bild_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95064" y="2374002"/>
            <a:ext cx="1396615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Breitengrade</a:t>
            </a:r>
          </a:p>
          <a:p>
            <a:endParaRPr lang="de-CH" dirty="0"/>
          </a:p>
          <a:p>
            <a:r>
              <a:rPr lang="de-CH" dirty="0"/>
              <a:t>Parallele Kreise in bestimmten Winkeln zum Äquator</a:t>
            </a:r>
          </a:p>
          <a:p>
            <a:r>
              <a:rPr lang="de-CH" dirty="0"/>
              <a:t>bilden die Breitenkreise.</a:t>
            </a:r>
          </a:p>
        </p:txBody>
      </p:sp>
      <p:pic>
        <p:nvPicPr>
          <p:cNvPr id="6146" name="Picture 2" descr="I:\Pbu\Geografie\Gg Europa_Web\PPT\Gradnetz_PP_JPEG_150dpi\Seite 1\Bild_1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83568" y="1545882"/>
            <a:ext cx="896657" cy="25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Lage</a:t>
            </a:r>
          </a:p>
          <a:p>
            <a:endParaRPr lang="de-CH" dirty="0"/>
          </a:p>
          <a:p>
            <a:r>
              <a:rPr lang="de-CH" dirty="0"/>
              <a:t>Der gelbe Punkt liegt auf 60° Nord (nördliche Breite).</a:t>
            </a:r>
          </a:p>
        </p:txBody>
      </p:sp>
      <p:pic>
        <p:nvPicPr>
          <p:cNvPr id="7170" name="Picture 2" descr="I:\Pbu\Geografie\Gg Europa_Web\PPT\Gradnetz_PP_JPEG_150dpi\Seite 1\Bild_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95065" y="2104866"/>
            <a:ext cx="1261308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2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Längengrade</a:t>
            </a:r>
          </a:p>
          <a:p>
            <a:endParaRPr lang="de-CH" dirty="0" smtClean="0"/>
          </a:p>
          <a:p>
            <a:r>
              <a:rPr lang="de-CH" dirty="0" smtClean="0"/>
              <a:t>Damit </a:t>
            </a:r>
            <a:r>
              <a:rPr lang="de-CH" dirty="0"/>
              <a:t>ein Netz (Koordinatensystem) entsteht, müssen</a:t>
            </a:r>
          </a:p>
          <a:p>
            <a:r>
              <a:rPr lang="de-CH" dirty="0"/>
              <a:t>Längengrade (Halbkreise) zwischen den Polen</a:t>
            </a:r>
          </a:p>
          <a:p>
            <a:r>
              <a:rPr lang="de-CH" dirty="0"/>
              <a:t>gezeichnet werden.</a:t>
            </a:r>
          </a:p>
        </p:txBody>
      </p:sp>
      <p:pic>
        <p:nvPicPr>
          <p:cNvPr id="8194" name="Picture 2" descr="I:\Pbu\Geografie\Gg Europa_Web\PPT\Gradnetz_PP_JPEG_150dpi\Seite 2\Bild_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95064" y="1554760"/>
            <a:ext cx="1612639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251520" y="664139"/>
            <a:ext cx="2121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0°-Längengrad / 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0</a:t>
            </a:r>
            <a:r>
              <a:rPr lang="de-CH" b="1" dirty="0"/>
              <a:t>°-</a:t>
            </a:r>
            <a:r>
              <a:rPr lang="de-CH" b="1" dirty="0" smtClean="0"/>
              <a:t>Meridian</a:t>
            </a:r>
          </a:p>
          <a:p>
            <a:endParaRPr lang="de-CH" b="1" dirty="0"/>
          </a:p>
          <a:p>
            <a:r>
              <a:rPr lang="de-CH" dirty="0"/>
              <a:t>Der 0°-Meridian wurde durch Greenwich (London) </a:t>
            </a:r>
            <a:r>
              <a:rPr lang="de-CH" dirty="0" smtClean="0"/>
              <a:t>gelegt.</a:t>
            </a:r>
          </a:p>
          <a:p>
            <a:endParaRPr lang="de-CH" dirty="0"/>
          </a:p>
          <a:p>
            <a:r>
              <a:rPr lang="de-CH" dirty="0" smtClean="0"/>
              <a:t>So </a:t>
            </a:r>
            <a:r>
              <a:rPr lang="de-CH" dirty="0"/>
              <a:t>entstand eine West- bzw. Ost-Halbkugel.</a:t>
            </a:r>
          </a:p>
        </p:txBody>
      </p:sp>
      <p:pic>
        <p:nvPicPr>
          <p:cNvPr id="9218" name="Picture 2" descr="I:\Pbu\Geografie\Gg Europa_Web\PPT\Gradnetz_PP_JPEG_150dpi\Seite 2\Bild_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612000"/>
            <a:ext cx="671195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Bildschirmpräsentation (16:9)</PresentationFormat>
  <Paragraphs>99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Bucher</dc:creator>
  <cp:lastModifiedBy>Peter Bucher</cp:lastModifiedBy>
  <cp:revision>17</cp:revision>
  <dcterms:created xsi:type="dcterms:W3CDTF">2013-02-21T09:15:02Z</dcterms:created>
  <dcterms:modified xsi:type="dcterms:W3CDTF">2013-02-25T11:53:57Z</dcterms:modified>
</cp:coreProperties>
</file>